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306" r:id="rId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2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902" autoAdjust="0"/>
    <p:restoredTop sz="95305" autoAdjust="0"/>
  </p:normalViewPr>
  <p:slideViewPr>
    <p:cSldViewPr snapToGrid="0" snapToObjects="1">
      <p:cViewPr varScale="1">
        <p:scale>
          <a:sx n="105" d="100"/>
          <a:sy n="105" d="100"/>
        </p:scale>
        <p:origin x="1638"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84" d="100"/>
          <a:sy n="84" d="100"/>
        </p:scale>
        <p:origin x="3828" y="102"/>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237104D-6457-0944-ABDA-F14BDC4BEFAE}" type="datetimeFigureOut">
              <a:rPr lang="en-US" smtClean="0"/>
              <a:t>7/23/2017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9CDAC9-002D-D44C-B018-CEB02C39116A}" type="slidenum">
              <a:rPr lang="en-US" smtClean="0"/>
              <a:t>‹#›</a:t>
            </a:fld>
            <a:endParaRPr lang="en-US"/>
          </a:p>
        </p:txBody>
      </p:sp>
    </p:spTree>
    <p:extLst>
      <p:ext uri="{BB962C8B-B14F-4D97-AF65-F5344CB8AC3E}">
        <p14:creationId xmlns:p14="http://schemas.microsoft.com/office/powerpoint/2010/main" val="255956964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D0F8CF-57F9-4118-8B34-F946863FB513}" type="slidenum">
              <a:rPr lang="en-US" smtClean="0"/>
              <a:t>1</a:t>
            </a:fld>
            <a:endParaRPr lang="en-US"/>
          </a:p>
        </p:txBody>
      </p:sp>
    </p:spTree>
    <p:extLst>
      <p:ext uri="{BB962C8B-B14F-4D97-AF65-F5344CB8AC3E}">
        <p14:creationId xmlns:p14="http://schemas.microsoft.com/office/powerpoint/2010/main" val="2969991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5E9EB78-C8E3-3D44-96B0-A9A0175CB7A1}" type="datetimeFigureOut">
              <a:rPr lang="en-US" smtClean="0"/>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757919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E9EB78-C8E3-3D44-96B0-A9A0175CB7A1}" type="datetimeFigureOut">
              <a:rPr lang="en-US" smtClean="0"/>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525527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E9EB78-C8E3-3D44-96B0-A9A0175CB7A1}" type="datetimeFigureOut">
              <a:rPr lang="en-US" smtClean="0"/>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39848790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07331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5E9EB78-C8E3-3D44-96B0-A9A0175CB7A1}" type="datetimeFigureOut">
              <a:rPr lang="en-US" smtClean="0"/>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2182361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E9EB78-C8E3-3D44-96B0-A9A0175CB7A1}" type="datetimeFigureOut">
              <a:rPr lang="en-US" smtClean="0"/>
              <a:t>7/23/2017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2766639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5E9EB78-C8E3-3D44-96B0-A9A0175CB7A1}" type="datetimeFigureOut">
              <a:rPr lang="en-US" smtClean="0"/>
              <a:t>7/23/2017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24548023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5E9EB78-C8E3-3D44-96B0-A9A0175CB7A1}" type="datetimeFigureOut">
              <a:rPr lang="en-US" smtClean="0"/>
              <a:t>7/23/2017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823699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5E9EB78-C8E3-3D44-96B0-A9A0175CB7A1}" type="datetimeFigureOut">
              <a:rPr lang="en-US" smtClean="0"/>
              <a:t>7/23/2017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1617069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E9EB78-C8E3-3D44-96B0-A9A0175CB7A1}" type="datetimeFigureOut">
              <a:rPr lang="en-US" smtClean="0"/>
              <a:t>7/23/2017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9744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E9EB78-C8E3-3D44-96B0-A9A0175CB7A1}" type="datetimeFigureOut">
              <a:rPr lang="en-US" smtClean="0"/>
              <a:t>7/23/2017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1938955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E9EB78-C8E3-3D44-96B0-A9A0175CB7A1}" type="datetimeFigureOut">
              <a:rPr lang="en-US" smtClean="0"/>
              <a:t>7/23/2017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DD1A20-C1AE-4D45-9473-87CFDD744B58}" type="slidenum">
              <a:rPr lang="en-US" smtClean="0"/>
              <a:t>‹#›</a:t>
            </a:fld>
            <a:endParaRPr lang="en-US"/>
          </a:p>
        </p:txBody>
      </p:sp>
    </p:spTree>
    <p:extLst>
      <p:ext uri="{BB962C8B-B14F-4D97-AF65-F5344CB8AC3E}">
        <p14:creationId xmlns:p14="http://schemas.microsoft.com/office/powerpoint/2010/main" val="2396941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E9EB78-C8E3-3D44-96B0-A9A0175CB7A1}" type="datetimeFigureOut">
              <a:rPr lang="en-US" smtClean="0"/>
              <a:t>7/23/2017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DD1A20-C1AE-4D45-9473-87CFDD744B58}" type="slidenum">
              <a:rPr lang="en-US" smtClean="0"/>
              <a:t>‹#›</a:t>
            </a:fld>
            <a:endParaRPr lang="en-US"/>
          </a:p>
        </p:txBody>
      </p:sp>
    </p:spTree>
    <p:extLst>
      <p:ext uri="{BB962C8B-B14F-4D97-AF65-F5344CB8AC3E}">
        <p14:creationId xmlns:p14="http://schemas.microsoft.com/office/powerpoint/2010/main" val="21499655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p:cNvSpPr txBox="1">
            <a:spLocks/>
          </p:cNvSpPr>
          <p:nvPr/>
        </p:nvSpPr>
        <p:spPr>
          <a:xfrm>
            <a:off x="555767" y="40660"/>
            <a:ext cx="8032466" cy="887888"/>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3" name="TextBox 2">
            <a:extLst>
              <a:ext uri="{FF2B5EF4-FFF2-40B4-BE49-F238E27FC236}">
                <a16:creationId xmlns:a16="http://schemas.microsoft.com/office/drawing/2014/main" id="{6448CB49-CFD4-4AB8-8EE2-4BAF58BDD247}"/>
              </a:ext>
            </a:extLst>
          </p:cNvPr>
          <p:cNvSpPr txBox="1"/>
          <p:nvPr/>
        </p:nvSpPr>
        <p:spPr>
          <a:xfrm>
            <a:off x="1147133" y="-47172"/>
            <a:ext cx="7066546" cy="338554"/>
          </a:xfrm>
          <a:prstGeom prst="rect">
            <a:avLst/>
          </a:prstGeom>
          <a:noFill/>
        </p:spPr>
        <p:txBody>
          <a:bodyPr wrap="square" rtlCol="0">
            <a:spAutoFit/>
          </a:bodyPr>
          <a:lstStyle/>
          <a:p>
            <a:r>
              <a:rPr lang="en-US" sz="1600" b="1" dirty="0"/>
              <a:t>Improving computational efficiency in identifying parsimonious statistical models</a:t>
            </a:r>
          </a:p>
        </p:txBody>
      </p:sp>
      <p:sp>
        <p:nvSpPr>
          <p:cNvPr id="7" name="Rectangle: Rounded Corners 6">
            <a:extLst>
              <a:ext uri="{FF2B5EF4-FFF2-40B4-BE49-F238E27FC236}">
                <a16:creationId xmlns:a16="http://schemas.microsoft.com/office/drawing/2014/main" id="{D517B2E5-A638-49F5-B67F-38D84559F06D}"/>
              </a:ext>
            </a:extLst>
          </p:cNvPr>
          <p:cNvSpPr/>
          <p:nvPr/>
        </p:nvSpPr>
        <p:spPr>
          <a:xfrm>
            <a:off x="117787" y="735388"/>
            <a:ext cx="3218688" cy="3234356"/>
          </a:xfrm>
          <a:prstGeom prst="roundRect">
            <a:avLst/>
          </a:prstGeom>
          <a:ln/>
        </p:spPr>
        <p:style>
          <a:lnRef idx="1">
            <a:schemeClr val="dk1"/>
          </a:lnRef>
          <a:fillRef idx="2">
            <a:schemeClr val="dk1"/>
          </a:fillRef>
          <a:effectRef idx="1">
            <a:schemeClr val="dk1"/>
          </a:effectRef>
          <a:fontRef idx="minor">
            <a:schemeClr val="dk1"/>
          </a:fontRef>
        </p:style>
        <p:txBody>
          <a:bodyPr rtlCol="0" anchor="ctr"/>
          <a:lstStyle/>
          <a:p>
            <a:endParaRPr lang="en-US" sz="800" dirty="0"/>
          </a:p>
          <a:p>
            <a:pPr marL="119063" indent="-119063"/>
            <a:endParaRPr lang="en-US" sz="900" dirty="0"/>
          </a:p>
          <a:p>
            <a:pPr marL="119063" indent="-119063"/>
            <a:endParaRPr lang="en-US" sz="900" b="1" dirty="0"/>
          </a:p>
          <a:p>
            <a:pPr marL="119063" marR="0" lvl="0" indent="-119063">
              <a:spcBef>
                <a:spcPts val="0"/>
              </a:spcBef>
              <a:spcAft>
                <a:spcPts val="0"/>
              </a:spcAft>
              <a:buFont typeface="Arial" panose="020B0604020202020204" pitchFamily="34" charset="0"/>
              <a:buChar char="•"/>
            </a:pPr>
            <a:r>
              <a:rPr lang="en-US" sz="900" b="1" dirty="0">
                <a:ea typeface="Calibri" panose="020F0502020204030204" pitchFamily="34" charset="0"/>
                <a:cs typeface="Times New Roman" panose="02020603050405020304" pitchFamily="18" charset="0"/>
              </a:rPr>
              <a:t>Stepwise model selection is a method of continually adding or removing predictive variables from a regression model to find the most parsimonious fit </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This is done by calculating a parsimony index (one that balances model complexity and fit) such as the Akaike Information Criterion(AIC) at each step and finding the optimal (lowest) value</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StepAIC is an existing algorithm coded in the R language that performs stepwise model selection</a:t>
            </a:r>
          </a:p>
          <a:p>
            <a:pPr marL="119063" marR="0" lvl="0" indent="-119063">
              <a:spcBef>
                <a:spcPts val="0"/>
              </a:spcBef>
              <a:spcAft>
                <a:spcPts val="0"/>
              </a:spcAft>
              <a:buFont typeface="Arial" panose="020B0604020202020204" pitchFamily="34" charset="0"/>
              <a:buChar char="•"/>
            </a:pPr>
            <a:r>
              <a:rPr lang="en-US" sz="900" b="1" dirty="0">
                <a:ea typeface="Calibri" panose="020F0502020204030204" pitchFamily="34" charset="0"/>
                <a:cs typeface="Times New Roman" panose="02020603050405020304" pitchFamily="18" charset="0"/>
              </a:rPr>
              <a:t>StepAIC runtime is affected by many factors and can take a large amount of time to run</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Model complexity strongly decreases the computational efficiency of StepAIC</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Model complexity includes dataset size, the presence of squared terms, and if interactions are being used</a:t>
            </a:r>
          </a:p>
          <a:p>
            <a:pPr marL="119063" marR="0" lvl="0" indent="-119063">
              <a:spcBef>
                <a:spcPts val="0"/>
              </a:spcBef>
              <a:spcAft>
                <a:spcPts val="0"/>
              </a:spcAft>
              <a:buFont typeface="Arial" panose="020B0604020202020204" pitchFamily="34" charset="0"/>
              <a:buChar char="•"/>
            </a:pPr>
            <a:r>
              <a:rPr lang="en-US" sz="900" b="1" dirty="0">
                <a:ea typeface="Calibri" panose="020F0502020204030204" pitchFamily="34" charset="0"/>
                <a:cs typeface="Times New Roman" panose="02020603050405020304" pitchFamily="18" charset="0"/>
              </a:rPr>
              <a:t>Our algorithm, named Greedy, was developed to address the issue of computational efficiency</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It is another stepwise model selection algorithm coded in the R language</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Our algorithm considers models quadratic to the number of predictor variables </a:t>
            </a:r>
          </a:p>
          <a:p>
            <a:pPr marL="228600" marR="0" lvl="1" indent="-109538">
              <a:spcBef>
                <a:spcPts val="0"/>
              </a:spcBef>
              <a:spcAft>
                <a:spcPts val="0"/>
              </a:spcAft>
              <a:buFont typeface="Courier New" panose="02070309020205020404" pitchFamily="49" charset="0"/>
              <a:buChar char="o"/>
            </a:pPr>
            <a:r>
              <a:rPr lang="en-US" sz="900" dirty="0">
                <a:ea typeface="Calibri" panose="020F0502020204030204" pitchFamily="34" charset="0"/>
                <a:cs typeface="Times New Roman" panose="02020603050405020304" pitchFamily="18" charset="0"/>
              </a:rPr>
              <a:t>This contrasts with StepAIC, which considers models cubic to the number of predictor variables</a:t>
            </a:r>
          </a:p>
          <a:p>
            <a:pPr algn="ctr"/>
            <a:endParaRPr lang="en-US" dirty="0"/>
          </a:p>
        </p:txBody>
      </p:sp>
      <p:sp>
        <p:nvSpPr>
          <p:cNvPr id="9" name="Rectangle 8">
            <a:extLst>
              <a:ext uri="{FF2B5EF4-FFF2-40B4-BE49-F238E27FC236}">
                <a16:creationId xmlns:a16="http://schemas.microsoft.com/office/drawing/2014/main" id="{5BB4E63C-B442-43FF-8128-3F70BC21954E}"/>
              </a:ext>
            </a:extLst>
          </p:cNvPr>
          <p:cNvSpPr/>
          <p:nvPr/>
        </p:nvSpPr>
        <p:spPr>
          <a:xfrm>
            <a:off x="742075" y="528832"/>
            <a:ext cx="1965960" cy="2286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Introduction</a:t>
            </a:r>
          </a:p>
        </p:txBody>
      </p:sp>
      <p:sp>
        <p:nvSpPr>
          <p:cNvPr id="49" name="Rectangle: Rounded Corners 48">
            <a:extLst>
              <a:ext uri="{FF2B5EF4-FFF2-40B4-BE49-F238E27FC236}">
                <a16:creationId xmlns:a16="http://schemas.microsoft.com/office/drawing/2014/main" id="{6887752F-0C5E-4E64-8D8D-687A762D1459}"/>
              </a:ext>
            </a:extLst>
          </p:cNvPr>
          <p:cNvSpPr/>
          <p:nvPr/>
        </p:nvSpPr>
        <p:spPr>
          <a:xfrm>
            <a:off x="117787" y="4206240"/>
            <a:ext cx="3214536" cy="2529638"/>
          </a:xfrm>
          <a:prstGeom prst="roundRect">
            <a:avLst/>
          </a:prstGeom>
          <a:ln/>
        </p:spPr>
        <p:style>
          <a:lnRef idx="1">
            <a:schemeClr val="dk1"/>
          </a:lnRef>
          <a:fillRef idx="2">
            <a:schemeClr val="dk1"/>
          </a:fillRef>
          <a:effectRef idx="1">
            <a:schemeClr val="dk1"/>
          </a:effectRef>
          <a:fontRef idx="minor">
            <a:schemeClr val="dk1"/>
          </a:fontRef>
        </p:style>
        <p:txBody>
          <a:bodyPr rtlCol="0" anchor="ctr"/>
          <a:lstStyle/>
          <a:p>
            <a:endParaRPr lang="en-US" sz="800" dirty="0"/>
          </a:p>
          <a:p>
            <a:endParaRPr lang="en-US" sz="800" dirty="0"/>
          </a:p>
          <a:p>
            <a:pPr marL="119063" indent="-119063"/>
            <a:endParaRPr lang="en-US" sz="900" dirty="0"/>
          </a:p>
          <a:p>
            <a:pPr marL="119063" indent="-119063">
              <a:buFont typeface="Arial" panose="020B0604020202020204" pitchFamily="34" charset="0"/>
              <a:buChar char="•"/>
            </a:pPr>
            <a:r>
              <a:rPr lang="en-US" sz="900" b="1" dirty="0"/>
              <a:t>All runtimes were gathered in R Studio on the same PC</a:t>
            </a:r>
          </a:p>
          <a:p>
            <a:pPr marL="228600" indent="-109538">
              <a:buFont typeface="Courier New" panose="02070309020205020404" pitchFamily="49" charset="0"/>
              <a:buChar char="o"/>
            </a:pPr>
            <a:r>
              <a:rPr lang="en-US" sz="900" dirty="0"/>
              <a:t>Computational time was measured using an Intel i5-4690 processor and 16 GB of RAM</a:t>
            </a:r>
          </a:p>
          <a:p>
            <a:pPr marL="119063" indent="-119063">
              <a:buFont typeface="Arial" panose="020B0604020202020204" pitchFamily="34" charset="0"/>
              <a:buChar char="•"/>
            </a:pPr>
            <a:r>
              <a:rPr lang="en-US" sz="900" b="1" dirty="0"/>
              <a:t>Nine datasets were obtained from the UCI Machine Learning Repository to test the algorithms </a:t>
            </a:r>
          </a:p>
          <a:p>
            <a:pPr marL="228600" indent="-109538">
              <a:buFont typeface="Courier New" panose="02070309020205020404" pitchFamily="49" charset="0"/>
              <a:buChar char="o"/>
            </a:pPr>
            <a:r>
              <a:rPr lang="en-US" sz="900" dirty="0"/>
              <a:t>The datasets ranged from 396 to 39645 observations </a:t>
            </a:r>
          </a:p>
          <a:p>
            <a:pPr marL="228600" indent="-109538">
              <a:buFont typeface="Courier New" panose="02070309020205020404" pitchFamily="49" charset="0"/>
              <a:buChar char="o"/>
            </a:pPr>
            <a:r>
              <a:rPr lang="en-US" sz="900" dirty="0"/>
              <a:t>Each dataset contained 4 to 21 variables which included quantitative predictor variables and five contained categorical predictor variables </a:t>
            </a:r>
          </a:p>
          <a:p>
            <a:pPr marL="119063" indent="-119063">
              <a:buFont typeface="Arial" panose="020B0604020202020204" pitchFamily="34" charset="0"/>
              <a:buChar char="•"/>
            </a:pPr>
            <a:r>
              <a:rPr lang="en-US" sz="900" b="1" dirty="0"/>
              <a:t>For each dataset, a group of linear models or generalized linear models were used </a:t>
            </a:r>
          </a:p>
          <a:p>
            <a:pPr marL="228600" indent="-109538">
              <a:buFont typeface="Courier New" panose="02070309020205020404" pitchFamily="49" charset="0"/>
              <a:buChar char="o"/>
            </a:pPr>
            <a:r>
              <a:rPr lang="en-US" sz="900" dirty="0"/>
              <a:t>The models were combinations of predictor variables and squared quantitative predictor variables</a:t>
            </a:r>
          </a:p>
          <a:p>
            <a:pPr marL="228600" indent="-109538">
              <a:buFont typeface="Courier New" panose="02070309020205020404" pitchFamily="49" charset="0"/>
              <a:buChar char="o"/>
            </a:pPr>
            <a:r>
              <a:rPr lang="en-US" sz="900" dirty="0"/>
              <a:t>For each model (when applicable), the model was tested using first, second, third, or fourth order interactions</a:t>
            </a:r>
          </a:p>
          <a:p>
            <a:pPr marL="228600" indent="-109538">
              <a:buFont typeface="Courier New" panose="02070309020205020404" pitchFamily="49" charset="0"/>
              <a:buChar char="o"/>
            </a:pPr>
            <a:r>
              <a:rPr lang="en-US" sz="900" dirty="0"/>
              <a:t>The model was then passed into each algorithm and the time to produce the best model was recorded</a:t>
            </a:r>
          </a:p>
          <a:p>
            <a:pPr algn="ctr"/>
            <a:endParaRPr lang="en-US" dirty="0"/>
          </a:p>
        </p:txBody>
      </p:sp>
      <p:sp>
        <p:nvSpPr>
          <p:cNvPr id="50" name="Rectangle 49">
            <a:extLst>
              <a:ext uri="{FF2B5EF4-FFF2-40B4-BE49-F238E27FC236}">
                <a16:creationId xmlns:a16="http://schemas.microsoft.com/office/drawing/2014/main" id="{5A0CA543-5D96-4635-8DCE-0503FF05B52B}"/>
              </a:ext>
            </a:extLst>
          </p:cNvPr>
          <p:cNvSpPr/>
          <p:nvPr/>
        </p:nvSpPr>
        <p:spPr>
          <a:xfrm>
            <a:off x="747202" y="4015228"/>
            <a:ext cx="1965960" cy="2286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Materials and Methods</a:t>
            </a:r>
          </a:p>
        </p:txBody>
      </p:sp>
      <p:sp>
        <p:nvSpPr>
          <p:cNvPr id="10" name="Rectangle: Rounded Corners 9">
            <a:extLst>
              <a:ext uri="{FF2B5EF4-FFF2-40B4-BE49-F238E27FC236}">
                <a16:creationId xmlns:a16="http://schemas.microsoft.com/office/drawing/2014/main" id="{06A1D638-FC39-4679-8591-13AEA4AAC349}"/>
              </a:ext>
            </a:extLst>
          </p:cNvPr>
          <p:cNvSpPr/>
          <p:nvPr/>
        </p:nvSpPr>
        <p:spPr>
          <a:xfrm>
            <a:off x="6320139" y="735388"/>
            <a:ext cx="2664325" cy="3245250"/>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marL="114300" lvl="0" indent="-114300" defTabSz="2686050">
              <a:buFont typeface="Arial" panose="020B0604020202020204" pitchFamily="34" charset="0"/>
              <a:buChar char="•"/>
            </a:pPr>
            <a:r>
              <a:rPr lang="en-US" sz="900" b="1" dirty="0"/>
              <a:t>For most of the models tested, Greedy had a much faster runtime (fig. 1)</a:t>
            </a:r>
          </a:p>
          <a:p>
            <a:pPr marL="228600" lvl="2" indent="-114300" defTabSz="2686050">
              <a:buFont typeface="Courier New" panose="02070309020205020404" pitchFamily="49" charset="0"/>
              <a:buChar char="o"/>
            </a:pPr>
            <a:r>
              <a:rPr lang="en-US" sz="900" dirty="0"/>
              <a:t>78 models were tested, Greedy was faster in 60, StepAIC was faster in 13, and both had the same runtime in 5</a:t>
            </a:r>
          </a:p>
          <a:p>
            <a:pPr marL="228600" lvl="2" indent="-114300" defTabSz="2686050">
              <a:buFont typeface="Courier New" panose="02070309020205020404" pitchFamily="49" charset="0"/>
              <a:buChar char="o"/>
            </a:pPr>
            <a:r>
              <a:rPr lang="en-US" sz="900" dirty="0"/>
              <a:t>Out of the 13 where StepAIC was faster, only 2 instances happened when the runtimes of each algorithm exceeded one second</a:t>
            </a:r>
          </a:p>
          <a:p>
            <a:pPr marL="228600" lvl="2" indent="-114300" defTabSz="2686050">
              <a:buFont typeface="Courier New" panose="02070309020205020404" pitchFamily="49" charset="0"/>
              <a:buChar char="o"/>
            </a:pPr>
            <a:r>
              <a:rPr lang="en-US" sz="900" dirty="0"/>
              <a:t>The most StepAIC was faster by was 3.3 seconds and the most Greedy was faster by was 4.2 hours </a:t>
            </a:r>
          </a:p>
          <a:p>
            <a:pPr marL="114300" lvl="0" indent="-114300">
              <a:buFont typeface="Arial" panose="020B0604020202020204" pitchFamily="34" charset="0"/>
              <a:buChar char="•"/>
            </a:pPr>
            <a:r>
              <a:rPr lang="en-US" sz="900" b="1" dirty="0"/>
              <a:t>Models produced by Greedy were generally as parsimonious as the ones produced by StepAIC (table 1)</a:t>
            </a:r>
          </a:p>
          <a:p>
            <a:pPr marL="228600" lvl="1" indent="-114300">
              <a:buFont typeface="Courier New" panose="02070309020205020404" pitchFamily="49" charset="0"/>
              <a:buChar char="o"/>
            </a:pPr>
            <a:r>
              <a:rPr lang="en-US" sz="900" dirty="0"/>
              <a:t>The largest difference in AIC values between the algorithms was 175.5 or 3.279%</a:t>
            </a:r>
          </a:p>
          <a:p>
            <a:pPr marL="228600" lvl="1" indent="-114300">
              <a:buFont typeface="Courier New" panose="02070309020205020404" pitchFamily="49" charset="0"/>
              <a:buChar char="o"/>
            </a:pPr>
            <a:r>
              <a:rPr lang="en-US" sz="900" dirty="0"/>
              <a:t>The average difference in AIC values across all the datasets used was 10.924 or 0.206%</a:t>
            </a:r>
          </a:p>
          <a:p>
            <a:pPr marL="228600" lvl="1" indent="-114300">
              <a:buFont typeface="Courier New" panose="02070309020205020404" pitchFamily="49" charset="0"/>
              <a:buChar char="o"/>
            </a:pPr>
            <a:r>
              <a:rPr lang="en-US" sz="900" dirty="0"/>
              <a:t>There were 25 instances of both algorithms producing the same AIC value</a:t>
            </a:r>
          </a:p>
        </p:txBody>
      </p:sp>
      <p:sp>
        <p:nvSpPr>
          <p:cNvPr id="11" name="Rectangle: Rounded Corners 10">
            <a:extLst>
              <a:ext uri="{FF2B5EF4-FFF2-40B4-BE49-F238E27FC236}">
                <a16:creationId xmlns:a16="http://schemas.microsoft.com/office/drawing/2014/main" id="{24FBF4FA-4030-4A96-BBAC-78E0817F747A}"/>
              </a:ext>
            </a:extLst>
          </p:cNvPr>
          <p:cNvSpPr/>
          <p:nvPr/>
        </p:nvSpPr>
        <p:spPr>
          <a:xfrm>
            <a:off x="6320137" y="4216629"/>
            <a:ext cx="2664325" cy="1552859"/>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just"/>
            <a:r>
              <a:rPr lang="en-US" sz="900" dirty="0"/>
              <a:t>Although the Greedy algorithm is still under development, the preliminary results are promising. Greedy consistently outperforms StepAIC in computational time while identifying models with nearly identical or similar parsimony. As the algorithm develops more, we hope to get the AIC difference to a lower level to ensure it is producing the best possible models. Once the algorithm is completed, it may replace StepAIC as the method of doing stepwise model selection in the R environment.</a:t>
            </a:r>
          </a:p>
        </p:txBody>
      </p:sp>
      <p:sp>
        <p:nvSpPr>
          <p:cNvPr id="12" name="Rectangle: Rounded Corners 11">
            <a:extLst>
              <a:ext uri="{FF2B5EF4-FFF2-40B4-BE49-F238E27FC236}">
                <a16:creationId xmlns:a16="http://schemas.microsoft.com/office/drawing/2014/main" id="{EFB73CB2-7FA8-432E-BB86-643946077275}"/>
              </a:ext>
            </a:extLst>
          </p:cNvPr>
          <p:cNvSpPr/>
          <p:nvPr/>
        </p:nvSpPr>
        <p:spPr>
          <a:xfrm>
            <a:off x="6320138" y="5982792"/>
            <a:ext cx="2664325" cy="753086"/>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marL="119063" indent="-119063"/>
            <a:r>
              <a:rPr lang="en-US" sz="900" dirty="0"/>
              <a:t>Lichman, M. (2013). UCI Machine Learning Repository [http://archive.ics.uci.edu/ml]. Irvine, CA: University of California, School of Information and Computer Science.</a:t>
            </a:r>
          </a:p>
        </p:txBody>
      </p:sp>
      <p:sp>
        <p:nvSpPr>
          <p:cNvPr id="58" name="Rectangle 57">
            <a:extLst>
              <a:ext uri="{FF2B5EF4-FFF2-40B4-BE49-F238E27FC236}">
                <a16:creationId xmlns:a16="http://schemas.microsoft.com/office/drawing/2014/main" id="{6F5880E4-1307-486D-9E5F-02217ACA1DEE}"/>
              </a:ext>
            </a:extLst>
          </p:cNvPr>
          <p:cNvSpPr/>
          <p:nvPr/>
        </p:nvSpPr>
        <p:spPr>
          <a:xfrm>
            <a:off x="6684467" y="528832"/>
            <a:ext cx="1965960" cy="2286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Results</a:t>
            </a:r>
          </a:p>
        </p:txBody>
      </p:sp>
      <p:sp>
        <p:nvSpPr>
          <p:cNvPr id="59" name="Rectangle 58">
            <a:extLst>
              <a:ext uri="{FF2B5EF4-FFF2-40B4-BE49-F238E27FC236}">
                <a16:creationId xmlns:a16="http://schemas.microsoft.com/office/drawing/2014/main" id="{B117E3E5-2A75-4AB4-AEF2-399D23C2D88C}"/>
              </a:ext>
            </a:extLst>
          </p:cNvPr>
          <p:cNvSpPr/>
          <p:nvPr/>
        </p:nvSpPr>
        <p:spPr>
          <a:xfrm>
            <a:off x="6684467" y="4003325"/>
            <a:ext cx="1965960" cy="226188"/>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Conclusion</a:t>
            </a:r>
          </a:p>
        </p:txBody>
      </p:sp>
      <p:sp>
        <p:nvSpPr>
          <p:cNvPr id="60" name="Rectangle 59">
            <a:extLst>
              <a:ext uri="{FF2B5EF4-FFF2-40B4-BE49-F238E27FC236}">
                <a16:creationId xmlns:a16="http://schemas.microsoft.com/office/drawing/2014/main" id="{A51144A3-4F4A-46F8-8EBB-DFC49E2E9D95}"/>
              </a:ext>
            </a:extLst>
          </p:cNvPr>
          <p:cNvSpPr/>
          <p:nvPr/>
        </p:nvSpPr>
        <p:spPr>
          <a:xfrm>
            <a:off x="6684467" y="5819374"/>
            <a:ext cx="1965960" cy="2286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Works Cited</a:t>
            </a:r>
          </a:p>
        </p:txBody>
      </p:sp>
      <p:sp>
        <p:nvSpPr>
          <p:cNvPr id="15" name="TextBox 14">
            <a:extLst>
              <a:ext uri="{FF2B5EF4-FFF2-40B4-BE49-F238E27FC236}">
                <a16:creationId xmlns:a16="http://schemas.microsoft.com/office/drawing/2014/main" id="{6FABC1BA-E7B3-47F3-98D4-FCD5392F3B77}"/>
              </a:ext>
            </a:extLst>
          </p:cNvPr>
          <p:cNvSpPr txBox="1"/>
          <p:nvPr/>
        </p:nvSpPr>
        <p:spPr>
          <a:xfrm>
            <a:off x="2260873" y="158663"/>
            <a:ext cx="4622254" cy="246221"/>
          </a:xfrm>
          <a:prstGeom prst="rect">
            <a:avLst/>
          </a:prstGeom>
          <a:noFill/>
        </p:spPr>
        <p:txBody>
          <a:bodyPr wrap="square" rtlCol="0">
            <a:spAutoFit/>
          </a:bodyPr>
          <a:lstStyle/>
          <a:p>
            <a:r>
              <a:rPr lang="en-US" sz="1000" dirty="0"/>
              <a:t>Joseph Valentin</a:t>
            </a:r>
            <a:r>
              <a:rPr lang="en-US" sz="1000" baseline="30000" dirty="0"/>
              <a:t>5</a:t>
            </a:r>
            <a:r>
              <a:rPr lang="en-US" sz="1000" dirty="0"/>
              <a:t>, Ken Aho</a:t>
            </a:r>
            <a:r>
              <a:rPr lang="en-US" sz="1000" baseline="30000" dirty="0"/>
              <a:t>2,5</a:t>
            </a:r>
            <a:r>
              <a:rPr lang="en-US" sz="1000" dirty="0"/>
              <a:t>, John Edwards</a:t>
            </a:r>
            <a:r>
              <a:rPr lang="en-US" sz="1000" baseline="30000" dirty="0"/>
              <a:t>3,5</a:t>
            </a:r>
            <a:r>
              <a:rPr lang="en-US" sz="1000" dirty="0"/>
              <a:t>, Dewayne Derryberry</a:t>
            </a:r>
            <a:r>
              <a:rPr lang="en-US" sz="1000" baseline="30000" dirty="0"/>
              <a:t>1,5</a:t>
            </a:r>
            <a:r>
              <a:rPr lang="en-US" sz="1000" dirty="0"/>
              <a:t>, Teri Peterson</a:t>
            </a:r>
            <a:r>
              <a:rPr lang="en-US" sz="1000" baseline="30000" dirty="0"/>
              <a:t>4,5</a:t>
            </a:r>
            <a:endParaRPr lang="en-US" sz="1000" dirty="0"/>
          </a:p>
        </p:txBody>
      </p:sp>
      <p:pic>
        <p:nvPicPr>
          <p:cNvPr id="17" name="Picture 16">
            <a:extLst>
              <a:ext uri="{FF2B5EF4-FFF2-40B4-BE49-F238E27FC236}">
                <a16:creationId xmlns:a16="http://schemas.microsoft.com/office/drawing/2014/main" id="{F919D61D-9139-4D84-929F-8091CB56E94C}"/>
              </a:ext>
            </a:extLst>
          </p:cNvPr>
          <p:cNvPicPr>
            <a:picLocks noChangeAspect="1"/>
          </p:cNvPicPr>
          <p:nvPr/>
        </p:nvPicPr>
        <p:blipFill>
          <a:blip r:embed="rId3"/>
          <a:stretch>
            <a:fillRect/>
          </a:stretch>
        </p:blipFill>
        <p:spPr>
          <a:xfrm>
            <a:off x="3573460" y="621578"/>
            <a:ext cx="2746681" cy="3712725"/>
          </a:xfrm>
          <a:prstGeom prst="rect">
            <a:avLst/>
          </a:prstGeom>
        </p:spPr>
      </p:pic>
      <p:sp>
        <p:nvSpPr>
          <p:cNvPr id="18" name="TextBox 17">
            <a:extLst>
              <a:ext uri="{FF2B5EF4-FFF2-40B4-BE49-F238E27FC236}">
                <a16:creationId xmlns:a16="http://schemas.microsoft.com/office/drawing/2014/main" id="{857A15B2-6A50-4088-BC3B-2617D0A8317F}"/>
              </a:ext>
            </a:extLst>
          </p:cNvPr>
          <p:cNvSpPr txBox="1"/>
          <p:nvPr/>
        </p:nvSpPr>
        <p:spPr>
          <a:xfrm>
            <a:off x="4269874" y="542763"/>
            <a:ext cx="1353851" cy="246221"/>
          </a:xfrm>
          <a:prstGeom prst="rect">
            <a:avLst/>
          </a:prstGeom>
          <a:noFill/>
        </p:spPr>
        <p:txBody>
          <a:bodyPr wrap="square" rtlCol="0">
            <a:spAutoFit/>
          </a:bodyPr>
          <a:lstStyle/>
          <a:p>
            <a:r>
              <a:rPr lang="en-US" sz="1000" dirty="0"/>
              <a:t>Runtime by algorithm</a:t>
            </a:r>
          </a:p>
        </p:txBody>
      </p:sp>
      <p:sp>
        <p:nvSpPr>
          <p:cNvPr id="19" name="TextBox 18">
            <a:extLst>
              <a:ext uri="{FF2B5EF4-FFF2-40B4-BE49-F238E27FC236}">
                <a16:creationId xmlns:a16="http://schemas.microsoft.com/office/drawing/2014/main" id="{61066DA5-7B5C-438E-A38C-423AC27B49DC}"/>
              </a:ext>
            </a:extLst>
          </p:cNvPr>
          <p:cNvSpPr txBox="1"/>
          <p:nvPr/>
        </p:nvSpPr>
        <p:spPr>
          <a:xfrm rot="16200000">
            <a:off x="2721286" y="1999754"/>
            <a:ext cx="1535502" cy="230832"/>
          </a:xfrm>
          <a:prstGeom prst="rect">
            <a:avLst/>
          </a:prstGeom>
          <a:noFill/>
        </p:spPr>
        <p:txBody>
          <a:bodyPr wrap="square" rtlCol="0">
            <a:spAutoFit/>
          </a:bodyPr>
          <a:lstStyle/>
          <a:p>
            <a:r>
              <a:rPr lang="en-US" sz="900" dirty="0"/>
              <a:t>Computer time (log(sec.))</a:t>
            </a:r>
          </a:p>
        </p:txBody>
      </p:sp>
      <p:sp>
        <p:nvSpPr>
          <p:cNvPr id="28" name="TextBox 27">
            <a:extLst>
              <a:ext uri="{FF2B5EF4-FFF2-40B4-BE49-F238E27FC236}">
                <a16:creationId xmlns:a16="http://schemas.microsoft.com/office/drawing/2014/main" id="{967C90A1-A4F0-4823-BDCA-B41A0C049CBE}"/>
              </a:ext>
            </a:extLst>
          </p:cNvPr>
          <p:cNvSpPr txBox="1"/>
          <p:nvPr/>
        </p:nvSpPr>
        <p:spPr>
          <a:xfrm>
            <a:off x="4270482" y="4268810"/>
            <a:ext cx="1353243" cy="230832"/>
          </a:xfrm>
          <a:prstGeom prst="rect">
            <a:avLst/>
          </a:prstGeom>
          <a:noFill/>
        </p:spPr>
        <p:txBody>
          <a:bodyPr wrap="square" rtlCol="0">
            <a:spAutoFit/>
          </a:bodyPr>
          <a:lstStyle/>
          <a:p>
            <a:r>
              <a:rPr lang="en-US" sz="900" dirty="0"/>
              <a:t>Model identifier number</a:t>
            </a:r>
          </a:p>
        </p:txBody>
      </p:sp>
      <p:sp>
        <p:nvSpPr>
          <p:cNvPr id="29" name="Rectangle 28">
            <a:extLst>
              <a:ext uri="{FF2B5EF4-FFF2-40B4-BE49-F238E27FC236}">
                <a16:creationId xmlns:a16="http://schemas.microsoft.com/office/drawing/2014/main" id="{D6F28C7F-49DE-4248-9FB1-D12E895A8A78}"/>
              </a:ext>
            </a:extLst>
          </p:cNvPr>
          <p:cNvSpPr/>
          <p:nvPr/>
        </p:nvSpPr>
        <p:spPr>
          <a:xfrm>
            <a:off x="4933435" y="3614727"/>
            <a:ext cx="1266136" cy="651632"/>
          </a:xfrm>
          <a:prstGeom prst="rect">
            <a:avLst/>
          </a:prstGeom>
          <a:solidFill>
            <a:schemeClr val="bg1">
              <a:lumMod val="95000"/>
            </a:schemeClr>
          </a:solidFill>
          <a:ln>
            <a:solidFill>
              <a:schemeClr val="tx1"/>
            </a:solidFill>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700" dirty="0">
                <a:solidFill>
                  <a:schemeClr val="tx1"/>
                </a:solidFill>
              </a:rPr>
              <a:t>↑ Figure 1. Graphs showing the difference of runtime for each algorithm on a single dataset. Each tick on the x-axis represents a separate model tested. </a:t>
            </a:r>
          </a:p>
        </p:txBody>
      </p:sp>
      <p:graphicFrame>
        <p:nvGraphicFramePr>
          <p:cNvPr id="31" name="Table 30">
            <a:extLst>
              <a:ext uri="{FF2B5EF4-FFF2-40B4-BE49-F238E27FC236}">
                <a16:creationId xmlns:a16="http://schemas.microsoft.com/office/drawing/2014/main" id="{E949AC7C-05E2-4830-880B-F8A8A36F79F0}"/>
              </a:ext>
            </a:extLst>
          </p:cNvPr>
          <p:cNvGraphicFramePr>
            <a:graphicFrameLocks noGrp="1"/>
          </p:cNvGraphicFramePr>
          <p:nvPr>
            <p:extLst>
              <p:ext uri="{D42A27DB-BD31-4B8C-83A1-F6EECF244321}">
                <p14:modId xmlns:p14="http://schemas.microsoft.com/office/powerpoint/2010/main" val="731732337"/>
              </p:ext>
            </p:extLst>
          </p:nvPr>
        </p:nvGraphicFramePr>
        <p:xfrm>
          <a:off x="3680703" y="4774377"/>
          <a:ext cx="2325378" cy="1212564"/>
        </p:xfrm>
        <a:graphic>
          <a:graphicData uri="http://schemas.openxmlformats.org/drawingml/2006/table">
            <a:tbl>
              <a:tblPr firstRow="1" bandRow="1">
                <a:tableStyleId>{69C7853C-536D-4A76-A0AE-DD22124D55A5}</a:tableStyleId>
              </a:tblPr>
              <a:tblGrid>
                <a:gridCol w="788575">
                  <a:extLst>
                    <a:ext uri="{9D8B030D-6E8A-4147-A177-3AD203B41FA5}">
                      <a16:colId xmlns:a16="http://schemas.microsoft.com/office/drawing/2014/main" val="1231593103"/>
                    </a:ext>
                  </a:extLst>
                </a:gridCol>
                <a:gridCol w="773900">
                  <a:extLst>
                    <a:ext uri="{9D8B030D-6E8A-4147-A177-3AD203B41FA5}">
                      <a16:colId xmlns:a16="http://schemas.microsoft.com/office/drawing/2014/main" val="3806957384"/>
                    </a:ext>
                  </a:extLst>
                </a:gridCol>
                <a:gridCol w="762903">
                  <a:extLst>
                    <a:ext uri="{9D8B030D-6E8A-4147-A177-3AD203B41FA5}">
                      <a16:colId xmlns:a16="http://schemas.microsoft.com/office/drawing/2014/main" val="936986929"/>
                    </a:ext>
                  </a:extLst>
                </a:gridCol>
              </a:tblGrid>
              <a:tr h="239695">
                <a:tc>
                  <a:txBody>
                    <a:bodyPr/>
                    <a:lstStyle/>
                    <a:p>
                      <a:r>
                        <a:rPr lang="en-US" sz="800" dirty="0">
                          <a:solidFill>
                            <a:schemeClr val="tx1"/>
                          </a:solidFill>
                        </a:rPr>
                        <a:t>Dataset</a:t>
                      </a:r>
                    </a:p>
                  </a:txBody>
                  <a:tcPr marT="0" marB="0"/>
                </a:tc>
                <a:tc>
                  <a:txBody>
                    <a:bodyPr/>
                    <a:lstStyle/>
                    <a:p>
                      <a:r>
                        <a:rPr lang="en-US" sz="800" dirty="0">
                          <a:solidFill>
                            <a:schemeClr val="tx1"/>
                          </a:solidFill>
                        </a:rPr>
                        <a:t>Largest AIC Difference</a:t>
                      </a:r>
                    </a:p>
                  </a:txBody>
                  <a:tcPr marT="0" marB="0"/>
                </a:tc>
                <a:tc>
                  <a:txBody>
                    <a:bodyPr/>
                    <a:lstStyle/>
                    <a:p>
                      <a:r>
                        <a:rPr lang="en-US" sz="800" dirty="0">
                          <a:solidFill>
                            <a:schemeClr val="tx1"/>
                          </a:solidFill>
                        </a:rPr>
                        <a:t>Average AIC Difference</a:t>
                      </a:r>
                    </a:p>
                  </a:txBody>
                  <a:tcPr marT="0" marB="0"/>
                </a:tc>
                <a:extLst>
                  <a:ext uri="{0D108BD9-81ED-4DB2-BD59-A6C34878D82A}">
                    <a16:rowId xmlns:a16="http://schemas.microsoft.com/office/drawing/2014/main" val="1686721522"/>
                  </a:ext>
                </a:extLst>
              </a:tr>
              <a:tr h="107636">
                <a:tc>
                  <a:txBody>
                    <a:bodyPr/>
                    <a:lstStyle/>
                    <a:p>
                      <a:r>
                        <a:rPr lang="en-US" sz="700" dirty="0"/>
                        <a:t>Facebook</a:t>
                      </a:r>
                    </a:p>
                  </a:txBody>
                  <a:tcPr marT="0" marB="0"/>
                </a:tc>
                <a:tc>
                  <a:txBody>
                    <a:bodyPr/>
                    <a:lstStyle/>
                    <a:p>
                      <a:r>
                        <a:rPr lang="en-US" sz="700" dirty="0"/>
                        <a:t>29.476</a:t>
                      </a:r>
                    </a:p>
                  </a:txBody>
                  <a:tcPr marT="0" marB="0"/>
                </a:tc>
                <a:tc>
                  <a:txBody>
                    <a:bodyPr/>
                    <a:lstStyle/>
                    <a:p>
                      <a:r>
                        <a:rPr lang="en-US" sz="700" dirty="0">
                          <a:solidFill>
                            <a:schemeClr val="tx1"/>
                          </a:solidFill>
                        </a:rPr>
                        <a:t>5.72</a:t>
                      </a:r>
                    </a:p>
                  </a:txBody>
                  <a:tcPr marT="0" marB="0"/>
                </a:tc>
                <a:extLst>
                  <a:ext uri="{0D108BD9-81ED-4DB2-BD59-A6C34878D82A}">
                    <a16:rowId xmlns:a16="http://schemas.microsoft.com/office/drawing/2014/main" val="2999151790"/>
                  </a:ext>
                </a:extLst>
              </a:tr>
              <a:tr h="107636">
                <a:tc>
                  <a:txBody>
                    <a:bodyPr/>
                    <a:lstStyle/>
                    <a:p>
                      <a:r>
                        <a:rPr lang="en-US" sz="700" dirty="0"/>
                        <a:t>Titanic(glm)</a:t>
                      </a:r>
                    </a:p>
                  </a:txBody>
                  <a:tcPr marT="0" marB="0"/>
                </a:tc>
                <a:tc>
                  <a:txBody>
                    <a:bodyPr/>
                    <a:lstStyle/>
                    <a:p>
                      <a:r>
                        <a:rPr lang="en-US" sz="700" dirty="0"/>
                        <a:t>14.851</a:t>
                      </a:r>
                    </a:p>
                  </a:txBody>
                  <a:tcPr marT="0" marB="0"/>
                </a:tc>
                <a:tc>
                  <a:txBody>
                    <a:bodyPr/>
                    <a:lstStyle/>
                    <a:p>
                      <a:r>
                        <a:rPr lang="en-US" sz="700" dirty="0">
                          <a:solidFill>
                            <a:schemeClr val="tx1"/>
                          </a:solidFill>
                        </a:rPr>
                        <a:t>4.34</a:t>
                      </a:r>
                      <a:endParaRPr lang="en-US" sz="700" dirty="0"/>
                    </a:p>
                  </a:txBody>
                  <a:tcPr marT="0" marB="0"/>
                </a:tc>
                <a:extLst>
                  <a:ext uri="{0D108BD9-81ED-4DB2-BD59-A6C34878D82A}">
                    <a16:rowId xmlns:a16="http://schemas.microsoft.com/office/drawing/2014/main" val="3453010523"/>
                  </a:ext>
                </a:extLst>
              </a:tr>
              <a:tr h="107636">
                <a:tc>
                  <a:txBody>
                    <a:bodyPr/>
                    <a:lstStyle/>
                    <a:p>
                      <a:r>
                        <a:rPr lang="en-US" sz="700" dirty="0"/>
                        <a:t>Wine</a:t>
                      </a:r>
                    </a:p>
                  </a:txBody>
                  <a:tcPr marT="0" marB="0"/>
                </a:tc>
                <a:tc>
                  <a:txBody>
                    <a:bodyPr/>
                    <a:lstStyle/>
                    <a:p>
                      <a:r>
                        <a:rPr lang="en-US" sz="700" dirty="0"/>
                        <a:t>175.5</a:t>
                      </a:r>
                    </a:p>
                  </a:txBody>
                  <a:tcPr marT="0" marB="0"/>
                </a:tc>
                <a:tc>
                  <a:txBody>
                    <a:bodyPr/>
                    <a:lstStyle/>
                    <a:p>
                      <a:r>
                        <a:rPr lang="en-US" sz="700" dirty="0">
                          <a:solidFill>
                            <a:schemeClr val="tx1"/>
                          </a:solidFill>
                        </a:rPr>
                        <a:t>38.64</a:t>
                      </a:r>
                      <a:endParaRPr lang="en-US" sz="700" dirty="0"/>
                    </a:p>
                  </a:txBody>
                  <a:tcPr marT="0" marB="0"/>
                </a:tc>
                <a:extLst>
                  <a:ext uri="{0D108BD9-81ED-4DB2-BD59-A6C34878D82A}">
                    <a16:rowId xmlns:a16="http://schemas.microsoft.com/office/drawing/2014/main" val="1358403596"/>
                  </a:ext>
                </a:extLst>
              </a:tr>
              <a:tr h="107636">
                <a:tc>
                  <a:txBody>
                    <a:bodyPr/>
                    <a:lstStyle/>
                    <a:p>
                      <a:r>
                        <a:rPr lang="en-US" sz="700" dirty="0"/>
                        <a:t>Parkinsons</a:t>
                      </a:r>
                    </a:p>
                  </a:txBody>
                  <a:tcPr marT="0" marB="0"/>
                </a:tc>
                <a:tc>
                  <a:txBody>
                    <a:bodyPr/>
                    <a:lstStyle/>
                    <a:p>
                      <a:r>
                        <a:rPr lang="en-US" sz="700" dirty="0"/>
                        <a:t>3.72</a:t>
                      </a:r>
                    </a:p>
                  </a:txBody>
                  <a:tcPr marT="0" marB="0"/>
                </a:tc>
                <a:tc>
                  <a:txBody>
                    <a:bodyPr/>
                    <a:lstStyle/>
                    <a:p>
                      <a:r>
                        <a:rPr lang="en-US" sz="700" dirty="0">
                          <a:solidFill>
                            <a:schemeClr val="tx1"/>
                          </a:solidFill>
                        </a:rPr>
                        <a:t>0.66</a:t>
                      </a:r>
                      <a:endParaRPr lang="en-US" sz="700" dirty="0"/>
                    </a:p>
                  </a:txBody>
                  <a:tcPr marT="0" marB="0"/>
                </a:tc>
                <a:extLst>
                  <a:ext uri="{0D108BD9-81ED-4DB2-BD59-A6C34878D82A}">
                    <a16:rowId xmlns:a16="http://schemas.microsoft.com/office/drawing/2014/main" val="1870656893"/>
                  </a:ext>
                </a:extLst>
              </a:tr>
              <a:tr h="107636">
                <a:tc>
                  <a:txBody>
                    <a:bodyPr/>
                    <a:lstStyle/>
                    <a:p>
                      <a:r>
                        <a:rPr lang="en-US" sz="700" dirty="0"/>
                        <a:t>Concrete</a:t>
                      </a:r>
                    </a:p>
                  </a:txBody>
                  <a:tcPr marT="0" marB="0"/>
                </a:tc>
                <a:tc>
                  <a:txBody>
                    <a:bodyPr/>
                    <a:lstStyle/>
                    <a:p>
                      <a:r>
                        <a:rPr lang="en-US" sz="700" dirty="0"/>
                        <a:t>19.793</a:t>
                      </a:r>
                    </a:p>
                  </a:txBody>
                  <a:tcPr marT="0" marB="0"/>
                </a:tc>
                <a:tc>
                  <a:txBody>
                    <a:bodyPr/>
                    <a:lstStyle/>
                    <a:p>
                      <a:r>
                        <a:rPr lang="en-US" sz="700" dirty="0">
                          <a:solidFill>
                            <a:schemeClr val="tx1"/>
                          </a:solidFill>
                        </a:rPr>
                        <a:t>3.90</a:t>
                      </a:r>
                      <a:endParaRPr lang="en-US" sz="700" dirty="0"/>
                    </a:p>
                  </a:txBody>
                  <a:tcPr marT="0" marB="0"/>
                </a:tc>
                <a:extLst>
                  <a:ext uri="{0D108BD9-81ED-4DB2-BD59-A6C34878D82A}">
                    <a16:rowId xmlns:a16="http://schemas.microsoft.com/office/drawing/2014/main" val="3697945165"/>
                  </a:ext>
                </a:extLst>
              </a:tr>
              <a:tr h="107636">
                <a:tc>
                  <a:txBody>
                    <a:bodyPr/>
                    <a:lstStyle/>
                    <a:p>
                      <a:r>
                        <a:rPr lang="en-US" sz="700" dirty="0"/>
                        <a:t>Powerplant</a:t>
                      </a:r>
                    </a:p>
                  </a:txBody>
                  <a:tcPr marT="0" marB="0"/>
                </a:tc>
                <a:tc>
                  <a:txBody>
                    <a:bodyPr/>
                    <a:lstStyle/>
                    <a:p>
                      <a:r>
                        <a:rPr lang="en-US" sz="700" dirty="0"/>
                        <a:t>34.88</a:t>
                      </a:r>
                    </a:p>
                  </a:txBody>
                  <a:tcPr marT="0" marB="0"/>
                </a:tc>
                <a:tc>
                  <a:txBody>
                    <a:bodyPr/>
                    <a:lstStyle/>
                    <a:p>
                      <a:r>
                        <a:rPr lang="en-US" sz="700" dirty="0">
                          <a:solidFill>
                            <a:schemeClr val="tx1"/>
                          </a:solidFill>
                        </a:rPr>
                        <a:t>7.06</a:t>
                      </a:r>
                      <a:endParaRPr lang="en-US" sz="700" dirty="0"/>
                    </a:p>
                  </a:txBody>
                  <a:tcPr marT="0" marB="0"/>
                </a:tc>
                <a:extLst>
                  <a:ext uri="{0D108BD9-81ED-4DB2-BD59-A6C34878D82A}">
                    <a16:rowId xmlns:a16="http://schemas.microsoft.com/office/drawing/2014/main" val="979221389"/>
                  </a:ext>
                </a:extLst>
              </a:tr>
              <a:tr h="107636">
                <a:tc>
                  <a:txBody>
                    <a:bodyPr/>
                    <a:lstStyle/>
                    <a:p>
                      <a:r>
                        <a:rPr lang="en-US" sz="700" dirty="0"/>
                        <a:t>News Popularity</a:t>
                      </a:r>
                    </a:p>
                  </a:txBody>
                  <a:tcPr marT="0" marB="0"/>
                </a:tc>
                <a:tc>
                  <a:txBody>
                    <a:bodyPr/>
                    <a:lstStyle/>
                    <a:p>
                      <a:r>
                        <a:rPr lang="en-US" sz="700" dirty="0"/>
                        <a:t>161.2</a:t>
                      </a:r>
                    </a:p>
                  </a:txBody>
                  <a:tcPr marT="0" marB="0"/>
                </a:tc>
                <a:tc>
                  <a:txBody>
                    <a:bodyPr/>
                    <a:lstStyle/>
                    <a:p>
                      <a:r>
                        <a:rPr lang="en-US" sz="700" dirty="0">
                          <a:solidFill>
                            <a:schemeClr val="tx1"/>
                          </a:solidFill>
                        </a:rPr>
                        <a:t>40.64</a:t>
                      </a:r>
                      <a:endParaRPr lang="en-US" sz="700" dirty="0"/>
                    </a:p>
                  </a:txBody>
                  <a:tcPr marT="0" marB="0"/>
                </a:tc>
                <a:extLst>
                  <a:ext uri="{0D108BD9-81ED-4DB2-BD59-A6C34878D82A}">
                    <a16:rowId xmlns:a16="http://schemas.microsoft.com/office/drawing/2014/main" val="3209545119"/>
                  </a:ext>
                </a:extLst>
              </a:tr>
              <a:tr h="107636">
                <a:tc>
                  <a:txBody>
                    <a:bodyPr/>
                    <a:lstStyle/>
                    <a:p>
                      <a:r>
                        <a:rPr lang="en-US" sz="700" dirty="0"/>
                        <a:t>Student Grades</a:t>
                      </a:r>
                    </a:p>
                  </a:txBody>
                  <a:tcPr marT="0" marB="0"/>
                </a:tc>
                <a:tc>
                  <a:txBody>
                    <a:bodyPr/>
                    <a:lstStyle/>
                    <a:p>
                      <a:r>
                        <a:rPr lang="en-US" sz="700" dirty="0"/>
                        <a:t>67.275</a:t>
                      </a:r>
                    </a:p>
                  </a:txBody>
                  <a:tcPr marT="0" marB="0"/>
                </a:tc>
                <a:tc>
                  <a:txBody>
                    <a:bodyPr/>
                    <a:lstStyle/>
                    <a:p>
                      <a:r>
                        <a:rPr lang="en-US" sz="700" dirty="0">
                          <a:solidFill>
                            <a:schemeClr val="tx1"/>
                          </a:solidFill>
                        </a:rPr>
                        <a:t>17.85</a:t>
                      </a:r>
                      <a:endParaRPr lang="en-US" sz="700" dirty="0"/>
                    </a:p>
                  </a:txBody>
                  <a:tcPr marT="0" marB="0"/>
                </a:tc>
                <a:extLst>
                  <a:ext uri="{0D108BD9-81ED-4DB2-BD59-A6C34878D82A}">
                    <a16:rowId xmlns:a16="http://schemas.microsoft.com/office/drawing/2014/main" val="305401640"/>
                  </a:ext>
                </a:extLst>
              </a:tr>
              <a:tr h="107636">
                <a:tc>
                  <a:txBody>
                    <a:bodyPr/>
                    <a:lstStyle/>
                    <a:p>
                      <a:r>
                        <a:rPr lang="en-US" sz="700" dirty="0"/>
                        <a:t>Forest Fires</a:t>
                      </a:r>
                    </a:p>
                  </a:txBody>
                  <a:tcPr marT="0" marB="0"/>
                </a:tc>
                <a:tc>
                  <a:txBody>
                    <a:bodyPr/>
                    <a:lstStyle/>
                    <a:p>
                      <a:r>
                        <a:rPr lang="en-US" sz="700" dirty="0"/>
                        <a:t>1.494</a:t>
                      </a:r>
                    </a:p>
                  </a:txBody>
                  <a:tcPr marT="0" marB="0"/>
                </a:tc>
                <a:tc>
                  <a:txBody>
                    <a:bodyPr/>
                    <a:lstStyle/>
                    <a:p>
                      <a:r>
                        <a:rPr lang="en-US" sz="700" dirty="0"/>
                        <a:t>0.37</a:t>
                      </a:r>
                    </a:p>
                  </a:txBody>
                  <a:tcPr marT="0" marB="0"/>
                </a:tc>
                <a:extLst>
                  <a:ext uri="{0D108BD9-81ED-4DB2-BD59-A6C34878D82A}">
                    <a16:rowId xmlns:a16="http://schemas.microsoft.com/office/drawing/2014/main" val="1642221242"/>
                  </a:ext>
                </a:extLst>
              </a:tr>
            </a:tbl>
          </a:graphicData>
        </a:graphic>
      </p:graphicFrame>
      <p:sp>
        <p:nvSpPr>
          <p:cNvPr id="70" name="Rectangle 69">
            <a:extLst>
              <a:ext uri="{FF2B5EF4-FFF2-40B4-BE49-F238E27FC236}">
                <a16:creationId xmlns:a16="http://schemas.microsoft.com/office/drawing/2014/main" id="{392BBE8B-4555-4853-A3EE-7FC52ECDB12B}"/>
              </a:ext>
            </a:extLst>
          </p:cNvPr>
          <p:cNvSpPr/>
          <p:nvPr/>
        </p:nvSpPr>
        <p:spPr>
          <a:xfrm>
            <a:off x="3944573" y="4471548"/>
            <a:ext cx="1797637" cy="247106"/>
          </a:xfrm>
          <a:prstGeom prst="rect">
            <a:avLst/>
          </a:prstGeom>
          <a:solidFill>
            <a:schemeClr val="bg1">
              <a:lumMod val="95000"/>
            </a:schemeClr>
          </a:solidFill>
          <a:ln>
            <a:solidFill>
              <a:schemeClr val="tx1"/>
            </a:solidFill>
          </a:ln>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700" dirty="0">
                <a:solidFill>
                  <a:schemeClr val="tx1"/>
                </a:solidFill>
              </a:rPr>
              <a:t>↓ Table 1. Differences in AIC values of the models produced by both algorithms. </a:t>
            </a:r>
          </a:p>
        </p:txBody>
      </p:sp>
      <p:sp>
        <p:nvSpPr>
          <p:cNvPr id="32" name="TextBox 31">
            <a:extLst>
              <a:ext uri="{FF2B5EF4-FFF2-40B4-BE49-F238E27FC236}">
                <a16:creationId xmlns:a16="http://schemas.microsoft.com/office/drawing/2014/main" id="{2290A56A-443B-4494-9688-4E68687682B0}"/>
              </a:ext>
            </a:extLst>
          </p:cNvPr>
          <p:cNvSpPr txBox="1"/>
          <p:nvPr/>
        </p:nvSpPr>
        <p:spPr>
          <a:xfrm>
            <a:off x="1013345" y="283953"/>
            <a:ext cx="7574888" cy="215444"/>
          </a:xfrm>
          <a:prstGeom prst="rect">
            <a:avLst/>
          </a:prstGeom>
          <a:noFill/>
        </p:spPr>
        <p:txBody>
          <a:bodyPr wrap="square" rtlCol="0">
            <a:spAutoFit/>
          </a:bodyPr>
          <a:lstStyle/>
          <a:p>
            <a:r>
              <a:rPr lang="en-US" sz="800" dirty="0"/>
              <a:t>Dept. of Mathematics and Statistics</a:t>
            </a:r>
            <a:r>
              <a:rPr lang="en-US" sz="800" baseline="30000" dirty="0"/>
              <a:t>1</a:t>
            </a:r>
            <a:r>
              <a:rPr lang="en-US" sz="800" dirty="0"/>
              <a:t>, Dept. of Biological Sciences</a:t>
            </a:r>
            <a:r>
              <a:rPr lang="en-US" sz="800" baseline="30000" dirty="0"/>
              <a:t>2</a:t>
            </a:r>
            <a:r>
              <a:rPr lang="en-US" sz="800" dirty="0"/>
              <a:t>, Dept. of Informatics and Computer Science</a:t>
            </a:r>
            <a:r>
              <a:rPr lang="en-US" sz="800" baseline="30000" dirty="0"/>
              <a:t>3</a:t>
            </a:r>
            <a:r>
              <a:rPr lang="en-US" sz="800" dirty="0"/>
              <a:t>, Dept. of Management and Marketing</a:t>
            </a:r>
            <a:r>
              <a:rPr lang="en-US" sz="800" baseline="30000" dirty="0"/>
              <a:t>4</a:t>
            </a:r>
            <a:r>
              <a:rPr lang="en-US" sz="800" dirty="0"/>
              <a:t>, Idaho State University</a:t>
            </a:r>
            <a:r>
              <a:rPr lang="en-US" sz="800" baseline="30000" dirty="0"/>
              <a:t>5</a:t>
            </a:r>
            <a:endParaRPr lang="en-US" sz="800" dirty="0"/>
          </a:p>
        </p:txBody>
      </p:sp>
      <p:sp>
        <p:nvSpPr>
          <p:cNvPr id="73" name="Rectangle: Rounded Corners 72">
            <a:extLst>
              <a:ext uri="{FF2B5EF4-FFF2-40B4-BE49-F238E27FC236}">
                <a16:creationId xmlns:a16="http://schemas.microsoft.com/office/drawing/2014/main" id="{6CEDD16A-51CE-4C57-9FF8-DB448893ED94}"/>
              </a:ext>
            </a:extLst>
          </p:cNvPr>
          <p:cNvSpPr/>
          <p:nvPr/>
        </p:nvSpPr>
        <p:spPr>
          <a:xfrm>
            <a:off x="3595966" y="6296805"/>
            <a:ext cx="2494852" cy="439073"/>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r>
              <a:rPr lang="en-US" sz="900" b="1" dirty="0"/>
              <a:t>This work was made possible by the NSF Idaho </a:t>
            </a:r>
            <a:r>
              <a:rPr lang="en-US" sz="900" b="1" dirty="0" err="1"/>
              <a:t>EPSCoR</a:t>
            </a:r>
            <a:r>
              <a:rPr lang="en-US" sz="900" b="1" dirty="0"/>
              <a:t> Program and by the National Science Foundation under award number IIA-1301792.</a:t>
            </a:r>
            <a:endParaRPr lang="en-US" sz="900" dirty="0"/>
          </a:p>
        </p:txBody>
      </p:sp>
      <p:sp>
        <p:nvSpPr>
          <p:cNvPr id="72" name="Rectangle 71">
            <a:extLst>
              <a:ext uri="{FF2B5EF4-FFF2-40B4-BE49-F238E27FC236}">
                <a16:creationId xmlns:a16="http://schemas.microsoft.com/office/drawing/2014/main" id="{A561CADB-2696-4F6D-9E04-A8BE96BB037D}"/>
              </a:ext>
            </a:extLst>
          </p:cNvPr>
          <p:cNvSpPr/>
          <p:nvPr/>
        </p:nvSpPr>
        <p:spPr>
          <a:xfrm>
            <a:off x="3860411" y="6080401"/>
            <a:ext cx="1965960" cy="2286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a:solidFill>
                  <a:schemeClr val="tx1"/>
                </a:solidFill>
              </a:rPr>
              <a:t>Acknowledgements</a:t>
            </a:r>
          </a:p>
        </p:txBody>
      </p:sp>
    </p:spTree>
    <p:extLst>
      <p:ext uri="{BB962C8B-B14F-4D97-AF65-F5344CB8AC3E}">
        <p14:creationId xmlns:p14="http://schemas.microsoft.com/office/powerpoint/2010/main" val="23099425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7806</TotalTime>
  <Words>752</Words>
  <Application>Microsoft Office PowerPoint</Application>
  <PresentationFormat>On-screen Show (4:3)</PresentationFormat>
  <Paragraphs>81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Courier New</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Efficient I/O of Massive Simulation Datasets</dc:title>
  <dc:creator>John Edwards</dc:creator>
  <cp:lastModifiedBy>Joe Valentin</cp:lastModifiedBy>
  <cp:revision>95</cp:revision>
  <dcterms:created xsi:type="dcterms:W3CDTF">2014-08-18T17:05:46Z</dcterms:created>
  <dcterms:modified xsi:type="dcterms:W3CDTF">2017-07-24T05:58:30Z</dcterms:modified>
</cp:coreProperties>
</file>

<file path=docProps/thumbnail.jpeg>
</file>